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19" r:id="rId2"/>
    <p:sldId id="442" r:id="rId3"/>
    <p:sldId id="441" r:id="rId4"/>
    <p:sldId id="443" r:id="rId5"/>
    <p:sldId id="424" r:id="rId6"/>
    <p:sldId id="438" r:id="rId7"/>
    <p:sldId id="440" r:id="rId8"/>
    <p:sldId id="444" r:id="rId9"/>
  </p:sldIdLst>
  <p:sldSz cx="9144000" cy="5143500" type="screen16x9"/>
  <p:notesSz cx="6797675" cy="9926638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BD792A7-6404-9145-9DA1-19B658F1CBB5}">
          <p14:sldIdLst>
            <p14:sldId id="419"/>
            <p14:sldId id="442"/>
            <p14:sldId id="441"/>
            <p14:sldId id="443"/>
            <p14:sldId id="424"/>
            <p14:sldId id="438"/>
            <p14:sldId id="440"/>
            <p14:sldId id="44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052" userDrawn="1">
          <p15:clr>
            <a:srgbClr val="A4A3A4"/>
          </p15:clr>
        </p15:guide>
        <p15:guide id="4" orient="horz" pos="180" userDrawn="1">
          <p15:clr>
            <a:srgbClr val="A4A3A4"/>
          </p15:clr>
        </p15:guide>
        <p15:guide id="5" pos="4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u Brodie" initials="SB" lastIdx="1" clrIdx="0"/>
  <p:cmAuthor id="1" name="Parkhouse, Caroline" initials="PC" lastIdx="1" clrIdx="1">
    <p:extLst>
      <p:ext uri="{19B8F6BF-5375-455C-9EA6-DF929625EA0E}">
        <p15:presenceInfo xmlns:p15="http://schemas.microsoft.com/office/powerpoint/2012/main" userId="S-1-5-21-329068152-1592454029-682003330-143278" providerId="AD"/>
      </p:ext>
    </p:extLst>
  </p:cmAuthor>
  <p:cmAuthor id="2" name="Largent, Kendrick" initials="LK" lastIdx="0" clrIdx="2">
    <p:extLst>
      <p:ext uri="{19B8F6BF-5375-455C-9EA6-DF929625EA0E}">
        <p15:presenceInfo xmlns:p15="http://schemas.microsoft.com/office/powerpoint/2012/main" userId="S-1-5-21-854245398-1202660629-839522115-438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9F13"/>
    <a:srgbClr val="737373"/>
    <a:srgbClr val="E67600"/>
    <a:srgbClr val="2895D5"/>
    <a:srgbClr val="990099"/>
    <a:srgbClr val="73C1C1"/>
    <a:srgbClr val="9B2583"/>
    <a:srgbClr val="FFFFFF"/>
    <a:srgbClr val="BFBFBF"/>
    <a:srgbClr val="D5D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19F237-B899-4988-8F11-8CC7AB0F3346}" v="62" dt="2023-02-07T13:46:03.5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926" autoAdjust="0"/>
    <p:restoredTop sz="86418" autoAdjust="0"/>
  </p:normalViewPr>
  <p:slideViewPr>
    <p:cSldViewPr snapToGrid="0" showGuides="1">
      <p:cViewPr varScale="1">
        <p:scale>
          <a:sx n="147" d="100"/>
          <a:sy n="147" d="100"/>
        </p:scale>
        <p:origin x="162" y="126"/>
      </p:cViewPr>
      <p:guideLst>
        <p:guide orient="horz" pos="2052"/>
        <p:guide orient="horz" pos="180"/>
        <p:guide pos="432"/>
      </p:guideLst>
    </p:cSldViewPr>
  </p:slideViewPr>
  <p:outlineViewPr>
    <p:cViewPr>
      <p:scale>
        <a:sx n="33" d="100"/>
        <a:sy n="33" d="100"/>
      </p:scale>
      <p:origin x="0" y="-624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280" y="21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ke Schniedewind" userId="4e65ad29-bc95-42d4-afb3-51323f24ce14" providerId="ADAL" clId="{5D19F237-B899-4988-8F11-8CC7AB0F3346}"/>
    <pc:docChg chg="custSel modSld">
      <pc:chgData name="Mike Schniedewind" userId="4e65ad29-bc95-42d4-afb3-51323f24ce14" providerId="ADAL" clId="{5D19F237-B899-4988-8F11-8CC7AB0F3346}" dt="2023-02-07T13:53:15.144" v="45" actId="1076"/>
      <pc:docMkLst>
        <pc:docMk/>
      </pc:docMkLst>
      <pc:sldChg chg="addSp delSp modSp mod">
        <pc:chgData name="Mike Schniedewind" userId="4e65ad29-bc95-42d4-afb3-51323f24ce14" providerId="ADAL" clId="{5D19F237-B899-4988-8F11-8CC7AB0F3346}" dt="2023-02-07T13:48:07.836" v="43" actId="478"/>
        <pc:sldMkLst>
          <pc:docMk/>
          <pc:sldMk cId="4291846311" sldId="438"/>
        </pc:sldMkLst>
        <pc:spChg chg="add del mod">
          <ac:chgData name="Mike Schniedewind" userId="4e65ad29-bc95-42d4-afb3-51323f24ce14" providerId="ADAL" clId="{5D19F237-B899-4988-8F11-8CC7AB0F3346}" dt="2023-02-07T13:48:07.836" v="43" actId="478"/>
          <ac:spMkLst>
            <pc:docMk/>
            <pc:sldMk cId="4291846311" sldId="438"/>
            <ac:spMk id="9" creationId="{00F207D3-5785-E678-3533-DD6A51932E84}"/>
          </ac:spMkLst>
        </pc:spChg>
        <pc:picChg chg="add mod modCrop">
          <ac:chgData name="Mike Schniedewind" userId="4e65ad29-bc95-42d4-afb3-51323f24ce14" providerId="ADAL" clId="{5D19F237-B899-4988-8F11-8CC7AB0F3346}" dt="2023-02-07T13:43:30.591" v="18" actId="1076"/>
          <ac:picMkLst>
            <pc:docMk/>
            <pc:sldMk cId="4291846311" sldId="438"/>
            <ac:picMk id="7" creationId="{2B4CBDA4-DF77-BCBB-EC2A-6682673AC5AD}"/>
          </ac:picMkLst>
        </pc:picChg>
        <pc:picChg chg="mod">
          <ac:chgData name="Mike Schniedewind" userId="4e65ad29-bc95-42d4-afb3-51323f24ce14" providerId="ADAL" clId="{5D19F237-B899-4988-8F11-8CC7AB0F3346}" dt="2023-02-07T13:43:30.591" v="18" actId="1076"/>
          <ac:picMkLst>
            <pc:docMk/>
            <pc:sldMk cId="4291846311" sldId="438"/>
            <ac:picMk id="8" creationId="{7702D046-D15D-4B6D-BC16-793ED9187BD2}"/>
          </ac:picMkLst>
        </pc:picChg>
        <pc:picChg chg="mod">
          <ac:chgData name="Mike Schniedewind" userId="4e65ad29-bc95-42d4-afb3-51323f24ce14" providerId="ADAL" clId="{5D19F237-B899-4988-8F11-8CC7AB0F3346}" dt="2023-02-07T13:43:30.591" v="18" actId="1076"/>
          <ac:picMkLst>
            <pc:docMk/>
            <pc:sldMk cId="4291846311" sldId="438"/>
            <ac:picMk id="12" creationId="{C8A4A7EC-F299-4695-9F77-A5E16610628C}"/>
          </ac:picMkLst>
        </pc:picChg>
        <pc:picChg chg="mod">
          <ac:chgData name="Mike Schniedewind" userId="4e65ad29-bc95-42d4-afb3-51323f24ce14" providerId="ADAL" clId="{5D19F237-B899-4988-8F11-8CC7AB0F3346}" dt="2023-02-07T13:43:30.591" v="18" actId="1076"/>
          <ac:picMkLst>
            <pc:docMk/>
            <pc:sldMk cId="4291846311" sldId="438"/>
            <ac:picMk id="14" creationId="{DEFCAE66-5068-4213-90C9-412B559A6156}"/>
          </ac:picMkLst>
        </pc:picChg>
      </pc:sldChg>
      <pc:sldChg chg="modSp mod">
        <pc:chgData name="Mike Schniedewind" userId="4e65ad29-bc95-42d4-afb3-51323f24ce14" providerId="ADAL" clId="{5D19F237-B899-4988-8F11-8CC7AB0F3346}" dt="2023-02-07T13:53:15.144" v="45" actId="1076"/>
        <pc:sldMkLst>
          <pc:docMk/>
          <pc:sldMk cId="1566423364" sldId="441"/>
        </pc:sldMkLst>
        <pc:spChg chg="mod">
          <ac:chgData name="Mike Schniedewind" userId="4e65ad29-bc95-42d4-afb3-51323f24ce14" providerId="ADAL" clId="{5D19F237-B899-4988-8F11-8CC7AB0F3346}" dt="2023-02-07T13:53:08.864" v="44" actId="6549"/>
          <ac:spMkLst>
            <pc:docMk/>
            <pc:sldMk cId="1566423364" sldId="441"/>
            <ac:spMk id="3" creationId="{00000000-0000-0000-0000-000000000000}"/>
          </ac:spMkLst>
        </pc:spChg>
        <pc:picChg chg="mod">
          <ac:chgData name="Mike Schniedewind" userId="4e65ad29-bc95-42d4-afb3-51323f24ce14" providerId="ADAL" clId="{5D19F237-B899-4988-8F11-8CC7AB0F3346}" dt="2023-02-07T13:53:15.144" v="45" actId="1076"/>
          <ac:picMkLst>
            <pc:docMk/>
            <pc:sldMk cId="1566423364" sldId="441"/>
            <ac:picMk id="13" creationId="{D852B227-1356-096B-B319-4FDACEE1A63E}"/>
          </ac:picMkLst>
        </pc:picChg>
        <pc:picChg chg="mod">
          <ac:chgData name="Mike Schniedewind" userId="4e65ad29-bc95-42d4-afb3-51323f24ce14" providerId="ADAL" clId="{5D19F237-B899-4988-8F11-8CC7AB0F3346}" dt="2023-02-07T13:53:15.144" v="45" actId="1076"/>
          <ac:picMkLst>
            <pc:docMk/>
            <pc:sldMk cId="1566423364" sldId="441"/>
            <ac:picMk id="15" creationId="{4DB059F7-DBBA-E8BF-4B04-841E69E5F97D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557" cy="495993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582" y="1"/>
            <a:ext cx="2945557" cy="495993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r">
              <a:defRPr sz="1200"/>
            </a:lvl1pPr>
          </a:lstStyle>
          <a:p>
            <a:fld id="{435D837F-5992-44B3-A40C-CEA10232EAC8}" type="datetimeFigureOut">
              <a:rPr lang="en-GB" smtClean="0"/>
              <a:t>21/02/2023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953"/>
            <a:ext cx="2945557" cy="495993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582" y="9428953"/>
            <a:ext cx="2945557" cy="495993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r">
              <a:defRPr sz="1200"/>
            </a:lvl1pPr>
          </a:lstStyle>
          <a:p>
            <a:fld id="{3D41F044-CAF0-433D-8D5A-E9F04E0AA5F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2741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355600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7" rIns="91294" bIns="4564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53" y="3888332"/>
            <a:ext cx="5439370" cy="5605290"/>
          </a:xfrm>
          <a:prstGeom prst="rect">
            <a:avLst/>
          </a:prstGeom>
        </p:spPr>
        <p:txBody>
          <a:bodyPr vert="horz" lIns="91294" tIns="45647" rIns="91294" bIns="4564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952"/>
            <a:ext cx="2945557" cy="497686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582" y="9428952"/>
            <a:ext cx="2945557" cy="497686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r">
              <a:defRPr sz="1200"/>
            </a:lvl1pPr>
          </a:lstStyle>
          <a:p>
            <a:fld id="{14390918-D121-E64F-A459-C3E5964A4A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996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Slide_Option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>
          <a:xfrm>
            <a:off x="685799" y="3505200"/>
            <a:ext cx="6867635" cy="1271588"/>
          </a:xfrm>
          <a:prstGeom prst="rect">
            <a:avLst/>
          </a:prstGeom>
          <a:noFill/>
        </p:spPr>
        <p:txBody>
          <a:bodyPr lIns="0" tIns="274320" rIns="182880" bIns="91440" anchor="t" anchorCtr="0"/>
          <a:lstStyle>
            <a:lvl1pPr marL="0" indent="0">
              <a:buClrTx/>
              <a:buFont typeface="Arial" panose="020B0604020202020204" pitchFamily="34" charset="0"/>
              <a:buNone/>
              <a:defRPr lang="en-US" sz="2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7CD55CD-A0CF-D341-8661-A3E3C20227C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14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Slide_Option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>
          <a:xfrm>
            <a:off x="708345" y="1291346"/>
            <a:ext cx="3467416" cy="223837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3200"/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D23FB5-8190-F547-9768-6688090377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563" y="2905168"/>
            <a:ext cx="2958538" cy="600032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0EFF250-F17C-1C4D-90E6-C889171E86EF}"/>
              </a:ext>
            </a:extLst>
          </p:cNvPr>
          <p:cNvCxnSpPr>
            <a:cxnSpLocks/>
          </p:cNvCxnSpPr>
          <p:nvPr userDrawn="1"/>
        </p:nvCxnSpPr>
        <p:spPr>
          <a:xfrm flipV="1">
            <a:off x="4590994" y="0"/>
            <a:ext cx="0" cy="3505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519CC61E-52F2-BD4C-9E4C-A555CFC765C3}"/>
              </a:ext>
            </a:extLst>
          </p:cNvPr>
          <p:cNvSpPr/>
          <p:nvPr userDrawn="1"/>
        </p:nvSpPr>
        <p:spPr>
          <a:xfrm>
            <a:off x="7640320" y="4358640"/>
            <a:ext cx="1503680" cy="784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82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Slide_Option-9-D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>
          <a:xfrm>
            <a:off x="708345" y="0"/>
            <a:ext cx="3467416" cy="51435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200"/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D23FB5-8190-F547-9768-6688090377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952" y="2291189"/>
            <a:ext cx="2270599" cy="46050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0EFF250-F17C-1C4D-90E6-C889171E86EF}"/>
              </a:ext>
            </a:extLst>
          </p:cNvPr>
          <p:cNvCxnSpPr>
            <a:cxnSpLocks/>
          </p:cNvCxnSpPr>
          <p:nvPr userDrawn="1"/>
        </p:nvCxnSpPr>
        <p:spPr>
          <a:xfrm flipV="1">
            <a:off x="4572000" y="0"/>
            <a:ext cx="0" cy="51435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519CC61E-52F2-BD4C-9E4C-A555CFC765C3}"/>
              </a:ext>
            </a:extLst>
          </p:cNvPr>
          <p:cNvSpPr/>
          <p:nvPr userDrawn="1"/>
        </p:nvSpPr>
        <p:spPr>
          <a:xfrm>
            <a:off x="7640320" y="4358640"/>
            <a:ext cx="1503680" cy="7848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19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4D16B-3B03-4216-9F49-3816ADF13A0B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926D-FC8A-4E1C-99B7-1899FF9D9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326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Grey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" y="1809751"/>
            <a:ext cx="3092054" cy="2822116"/>
          </a:xfrm>
          <a:prstGeom prst="rect">
            <a:avLst/>
          </a:prstGeom>
          <a:noFill/>
        </p:spPr>
        <p:txBody>
          <a:bodyPr lIns="393192" tIns="0" rIns="45720" bIns="0" anchor="t" anchorCtr="0"/>
          <a:lstStyle>
            <a:lvl1pPr marL="0" indent="0">
              <a:lnSpc>
                <a:spcPct val="100000"/>
              </a:lnSpc>
              <a:spcBef>
                <a:spcPts val="1197"/>
              </a:spcBef>
              <a:buFontTx/>
              <a:buNone/>
              <a:tabLst/>
              <a:defRPr sz="2693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buClr>
                <a:schemeClr val="bg1"/>
              </a:buClr>
              <a:buFont typeface="Arial" charset="0"/>
              <a:buNone/>
              <a:tabLst/>
              <a:defRPr sz="2095">
                <a:solidFill>
                  <a:schemeClr val="bg1"/>
                </a:solidFill>
              </a:defRPr>
            </a:lvl2pPr>
            <a:lvl3pPr marL="0" indent="0">
              <a:buClr>
                <a:schemeClr val="bg1"/>
              </a:buClr>
              <a:buFont typeface="Arial" charset="0"/>
              <a:buNone/>
              <a:tabLst/>
              <a:defRPr>
                <a:solidFill>
                  <a:schemeClr val="bg1"/>
                </a:solidFill>
              </a:defRPr>
            </a:lvl3pPr>
            <a:lvl4pPr marL="0" indent="0">
              <a:buClr>
                <a:schemeClr val="bg1"/>
              </a:buClr>
              <a:buFont typeface="Arial" charset="0"/>
              <a:buNone/>
              <a:tabLst/>
              <a:defRPr>
                <a:solidFill>
                  <a:schemeClr val="bg1"/>
                </a:solidFill>
              </a:defRPr>
            </a:lvl4pPr>
            <a:lvl5pPr marL="0" indent="0">
              <a:buClr>
                <a:schemeClr val="bg1"/>
              </a:buClr>
              <a:buFont typeface="Arial" charset="0"/>
              <a:buNone/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2" y="365375"/>
            <a:ext cx="3092054" cy="1250324"/>
          </a:xfrm>
          <a:prstGeom prst="rect">
            <a:avLst/>
          </a:prstGeom>
        </p:spPr>
        <p:txBody>
          <a:bodyPr tIns="0" rIns="45720" bIns="0" anchor="b" anchorCtr="0"/>
          <a:lstStyle>
            <a:lvl1pPr marL="0" marR="0" indent="0" algn="l" defTabSz="684086" rtl="0" eaLnBrk="1" fontAlgn="auto" latinLnBrk="0" hangingPunct="1">
              <a:lnSpc>
                <a:spcPct val="100000"/>
              </a:lnSpc>
              <a:spcBef>
                <a:spcPts val="1197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en-US" sz="2993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330167" marR="0" lvl="0" indent="0" algn="l" defTabSz="684086" rtl="0" eaLnBrk="1" fontAlgn="auto" latinLnBrk="0" hangingPunct="1">
              <a:lnSpc>
                <a:spcPct val="100000"/>
              </a:lnSpc>
              <a:spcBef>
                <a:spcPts val="1197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US"/>
              <a:t>Master title style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4270317" y="4778194"/>
            <a:ext cx="633187" cy="9220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defTabSz="684086">
              <a:defRPr/>
            </a:pPr>
            <a:r>
              <a:rPr lang="en-US" sz="599" dirty="0">
                <a:solidFill>
                  <a:srgbClr val="FFFFFF"/>
                </a:solidFill>
              </a:rPr>
              <a:t>Xerox Confidential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0418" y="4778128"/>
            <a:ext cx="93776" cy="92333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599">
                <a:solidFill>
                  <a:schemeClr val="bg1"/>
                </a:solidFill>
              </a:defRPr>
            </a:lvl1pPr>
          </a:lstStyle>
          <a:p>
            <a:fld id="{80CC3474-811F-B342-9D29-E222B00B2A79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998115" y="4778128"/>
            <a:ext cx="1154535" cy="92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342043" rtl="0" eaLnBrk="1" latinLnBrk="0" hangingPunct="1">
              <a:defRPr lang="en-US" sz="599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1E06782-1899-4F9A-B4A1-021F9546D8E4}" type="datetime1">
              <a:rPr lang="en-US" smtClean="0">
                <a:solidFill>
                  <a:srgbClr val="FFFFFF"/>
                </a:solidFill>
              </a:rPr>
              <a:t>2/21/2023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18" name="Content Placeholder 19"/>
          <p:cNvSpPr>
            <a:spLocks noGrp="1"/>
          </p:cNvSpPr>
          <p:nvPr>
            <p:ph sz="quarter" idx="13"/>
          </p:nvPr>
        </p:nvSpPr>
        <p:spPr>
          <a:xfrm>
            <a:off x="3657601" y="868680"/>
            <a:ext cx="4881563" cy="360807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FontTx/>
              <a:buNone/>
              <a:defRPr b="1">
                <a:solidFill>
                  <a:schemeClr val="accent1"/>
                </a:solidFill>
              </a:defRPr>
            </a:lvl1pPr>
            <a:lvl2pPr marL="171022" indent="-171022">
              <a:buClr>
                <a:schemeClr val="tx2"/>
              </a:buClr>
              <a:tabLst/>
              <a:defRPr baseline="0">
                <a:solidFill>
                  <a:schemeClr val="tx2"/>
                </a:solidFill>
              </a:defRPr>
            </a:lvl2pPr>
            <a:lvl3pPr marL="377672" indent="-172210">
              <a:buClr>
                <a:schemeClr val="tx2"/>
              </a:buClr>
              <a:buFont typeface="Arial" panose="020B0604020202020204" pitchFamily="34" charset="0"/>
              <a:buChar char="‒"/>
              <a:tabLst/>
              <a:defRPr baseline="0">
                <a:solidFill>
                  <a:schemeClr val="tx2"/>
                </a:solidFill>
              </a:defRPr>
            </a:lvl3pPr>
            <a:lvl4pPr marL="513065" indent="-136184">
              <a:buClr>
                <a:schemeClr val="tx2"/>
              </a:buClr>
              <a:tabLst/>
              <a:defRPr baseline="0">
                <a:solidFill>
                  <a:schemeClr val="tx2"/>
                </a:solidFill>
              </a:defRPr>
            </a:lvl4pPr>
            <a:lvl5pPr>
              <a:buClr>
                <a:schemeClr val="tx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028950" y="4690274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939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0418" y="4778126"/>
            <a:ext cx="365158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fld id="{80CC3474-811F-B342-9D29-E222B00B2A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998115" y="4778126"/>
            <a:ext cx="1154535" cy="92333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marL="0" algn="l" defTabSz="342900" rtl="0" eaLnBrk="1" latinLnBrk="0" hangingPunct="1">
              <a:defRPr lang="en-US" sz="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49D78C2-E7C3-F145-9834-136C1828525E}" type="datetime3">
              <a:t>21 February 2023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059832" y="4776788"/>
            <a:ext cx="3055218" cy="93671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Xerox Internal Use Only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6A88E3-A120-934A-B1EF-42658A8912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49"/>
          <a:stretch/>
        </p:blipFill>
        <p:spPr>
          <a:xfrm>
            <a:off x="7885882" y="4662657"/>
            <a:ext cx="955385" cy="18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368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19" r:id="rId2"/>
    <p:sldLayoutId id="2147483885" r:id="rId3"/>
    <p:sldLayoutId id="2147483895" r:id="rId4"/>
    <p:sldLayoutId id="2147483896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3009">
          <p15:clr>
            <a:srgbClr val="F26B43"/>
          </p15:clr>
        </p15:guide>
        <p15:guide id="5" pos="5531">
          <p15:clr>
            <a:srgbClr val="F26B43"/>
          </p15:clr>
        </p15:guide>
        <p15:guide id="6" pos="245">
          <p15:clr>
            <a:srgbClr val="F26B43"/>
          </p15:clr>
        </p15:guide>
        <p15:guide id="7" orient="horz" pos="2208">
          <p15:clr>
            <a:srgbClr val="F26B43"/>
          </p15:clr>
        </p15:guide>
        <p15:guide id="8" orient="horz" pos="798">
          <p15:clr>
            <a:srgbClr val="F26B43"/>
          </p15:clr>
        </p15:guide>
        <p15:guide id="9" orient="horz" pos="2604">
          <p15:clr>
            <a:srgbClr val="F26B43"/>
          </p15:clr>
        </p15:guide>
        <p15:guide id="10" orient="horz" pos="894">
          <p15:clr>
            <a:srgbClr val="F26B43"/>
          </p15:clr>
        </p15:guide>
        <p15:guide id="11" orient="horz" pos="2932">
          <p15:clr>
            <a:srgbClr val="F26B43"/>
          </p15:clr>
        </p15:guide>
        <p15:guide id="12" orient="horz" pos="16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9008" y="235132"/>
            <a:ext cx="69593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VZ Industries B.V. </a:t>
            </a: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421276" y="271448"/>
            <a:ext cx="7145062" cy="548459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4D4D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3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SzPct val="7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SzPct val="75000"/>
              <a:buFont typeface="Xerox Sans" panose="02000000000000000000" pitchFamily="2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SzPct val="7500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en-US" sz="1800" dirty="0">
              <a:solidFill>
                <a:srgbClr val="2895D5"/>
              </a:solidFill>
              <a:latin typeface="Xerox Sans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9008" y="998160"/>
            <a:ext cx="802312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Company introduction</a:t>
            </a:r>
          </a:p>
          <a:p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Founded in 1959 – started as a one-man workshop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Expanded to the specialized Manufacturer of Steel-based products that we are today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Highly automated production area of 5,000 M2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Flexible and motivated team of technical specialists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ISO 9001 and 14001 certified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Manufacturing in Europe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49008" y="2998708"/>
            <a:ext cx="802312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Markets active:</a:t>
            </a:r>
          </a:p>
          <a:p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Automotive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Additive Manufacturing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Copier and Printing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Kiosks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Medical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Cleaning &amp; Hygienic products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Various</a:t>
            </a:r>
          </a:p>
        </p:txBody>
      </p:sp>
      <p:pic>
        <p:nvPicPr>
          <p:cNvPr id="7" name="Picture 2" descr="G:\FOTO'S\Algemeen\Panden Buitenkant\P1130379a.jpg">
            <a:extLst>
              <a:ext uri="{FF2B5EF4-FFF2-40B4-BE49-F238E27FC236}">
                <a16:creationId xmlns:a16="http://schemas.microsoft.com/office/drawing/2014/main" id="{B6153888-617C-433E-9327-E2412B79A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723" y="2578928"/>
            <a:ext cx="4497712" cy="2293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838C84B0-507D-48D0-932D-CF7C5C6C22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249" y="169455"/>
            <a:ext cx="1117266" cy="2105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757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1277" y="235132"/>
            <a:ext cx="6611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DustCab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2607" y="1084167"/>
            <a:ext cx="632853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History</a:t>
            </a:r>
          </a:p>
          <a:p>
            <a:endParaRPr lang="en-US" sz="800" dirty="0"/>
          </a:p>
          <a:p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 2016 we have produced and tested the first A3 device prototype of the DustCab in our production facility.</a:t>
            </a:r>
            <a:br>
              <a:rPr lang="en-US" sz="1400" dirty="0"/>
            </a:br>
            <a:br>
              <a:rPr lang="en-US" sz="1400" dirty="0"/>
            </a:b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B7261F7F-BC1E-15C4-7252-CCF8DAF2FA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249" y="169455"/>
            <a:ext cx="1117266" cy="2105790"/>
          </a:xfrm>
          <a:prstGeom prst="rect">
            <a:avLst/>
          </a:prstGeom>
        </p:spPr>
      </p:pic>
      <p:pic>
        <p:nvPicPr>
          <p:cNvPr id="8" name="Afbeelding 7" descr="Afbeelding met tekst, vloer, binnen, blauw&#10;&#10;Automatisch gegenereerde beschrijving">
            <a:extLst>
              <a:ext uri="{FF2B5EF4-FFF2-40B4-BE49-F238E27FC236}">
                <a16:creationId xmlns:a16="http://schemas.microsoft.com/office/drawing/2014/main" id="{812F0EB4-2488-1658-5A18-C8B7D121FDF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1" t="7242" b="1479"/>
          <a:stretch/>
        </p:blipFill>
        <p:spPr>
          <a:xfrm>
            <a:off x="4371549" y="2226507"/>
            <a:ext cx="3197369" cy="2645545"/>
          </a:xfrm>
          <a:prstGeom prst="rect">
            <a:avLst/>
          </a:prstGeom>
        </p:spPr>
      </p:pic>
      <p:pic>
        <p:nvPicPr>
          <p:cNvPr id="10" name="Afbeelding 9" descr="Afbeelding met tekst, vloer&#10;&#10;Automatisch gegenereerde beschrijving">
            <a:extLst>
              <a:ext uri="{FF2B5EF4-FFF2-40B4-BE49-F238E27FC236}">
                <a16:creationId xmlns:a16="http://schemas.microsoft.com/office/drawing/2014/main" id="{AF4B41E0-8158-4AB2-66E7-C91B89A7A78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5" b="17660"/>
          <a:stretch/>
        </p:blipFill>
        <p:spPr>
          <a:xfrm>
            <a:off x="766996" y="2226506"/>
            <a:ext cx="3513489" cy="2645546"/>
          </a:xfrm>
          <a:prstGeom prst="rect">
            <a:avLst/>
          </a:prstGeom>
        </p:spPr>
      </p:pic>
      <p:sp>
        <p:nvSpPr>
          <p:cNvPr id="7" name="AutoShape 7">
            <a:extLst>
              <a:ext uri="{FF2B5EF4-FFF2-40B4-BE49-F238E27FC236}">
                <a16:creationId xmlns:a16="http://schemas.microsoft.com/office/drawing/2014/main" id="{C125AC9F-63FB-15AE-EC86-D1C5AE6CBF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276" y="271448"/>
            <a:ext cx="7145062" cy="548459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4D4D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3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SzPct val="7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SzPct val="75000"/>
              <a:buFont typeface="Xerox Sans" panose="02000000000000000000" pitchFamily="2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SzPct val="7500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en-US" sz="1800" dirty="0">
              <a:solidFill>
                <a:srgbClr val="2895D5"/>
              </a:solidFill>
              <a:latin typeface="Xerox Sans" panose="020000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956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1277" y="235132"/>
            <a:ext cx="6611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DustCab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2607" y="1084167"/>
            <a:ext cx="632853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History</a:t>
            </a:r>
          </a:p>
          <a:p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Since then, the potential in offering a DustCab grew, and in 2018 a Xerox team visited VZ for a demonstration.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Two prototypes of the A3 version were tested in the field by end users for a certain period</a:t>
            </a:r>
            <a:br>
              <a:rPr lang="en-US" sz="1400" dirty="0"/>
            </a:b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 results from the field came back and determined the business requirements for improving the </a:t>
            </a:r>
            <a:r>
              <a:rPr lang="en-US" sz="1400" dirty="0" err="1"/>
              <a:t>Dustcab</a:t>
            </a:r>
            <a:r>
              <a:rPr lang="en-US" sz="1400" dirty="0"/>
              <a:t>(s).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B7261F7F-BC1E-15C4-7252-CCF8DAF2FA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249" y="169455"/>
            <a:ext cx="1117266" cy="2105790"/>
          </a:xfrm>
          <a:prstGeom prst="rect">
            <a:avLst/>
          </a:prstGeom>
        </p:spPr>
      </p:pic>
      <p:sp>
        <p:nvSpPr>
          <p:cNvPr id="11" name="AutoShape 7">
            <a:extLst>
              <a:ext uri="{FF2B5EF4-FFF2-40B4-BE49-F238E27FC236}">
                <a16:creationId xmlns:a16="http://schemas.microsoft.com/office/drawing/2014/main" id="{0EBDDB6F-0ECD-AA91-F851-094C45FAA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276" y="271448"/>
            <a:ext cx="7145062" cy="548459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4D4D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3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SzPct val="7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SzPct val="75000"/>
              <a:buFont typeface="Xerox Sans" panose="02000000000000000000" pitchFamily="2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SzPct val="7500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en-US" sz="1800" dirty="0">
              <a:solidFill>
                <a:srgbClr val="2895D5"/>
              </a:solidFill>
              <a:latin typeface="Xerox Sans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13" name="Afbeelding 12" descr="Afbeelding met tekst, blauw, elektronica, geschilderd&#10;&#10;Automatisch gegenereerde beschrijving">
            <a:extLst>
              <a:ext uri="{FF2B5EF4-FFF2-40B4-BE49-F238E27FC236}">
                <a16:creationId xmlns:a16="http://schemas.microsoft.com/office/drawing/2014/main" id="{D852B227-1356-096B-B319-4FDACEE1A6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702" y="2691955"/>
            <a:ext cx="2130640" cy="1597980"/>
          </a:xfrm>
          <a:prstGeom prst="rect">
            <a:avLst/>
          </a:prstGeom>
        </p:spPr>
      </p:pic>
      <p:pic>
        <p:nvPicPr>
          <p:cNvPr id="15" name="Afbeelding 14" descr="Afbeelding met vloer, binnen, kamer, blauw&#10;&#10;Automatisch gegenereerde beschrijving">
            <a:extLst>
              <a:ext uri="{FF2B5EF4-FFF2-40B4-BE49-F238E27FC236}">
                <a16:creationId xmlns:a16="http://schemas.microsoft.com/office/drawing/2014/main" id="{4DB059F7-DBBA-E8BF-4B04-841E69E5F97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33" y="2691955"/>
            <a:ext cx="2840854" cy="159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423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1277" y="235132"/>
            <a:ext cx="6611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DustCab Business Requirements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B7261F7F-BC1E-15C4-7252-CCF8DAF2FA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249" y="169455"/>
            <a:ext cx="1117266" cy="2105790"/>
          </a:xfrm>
          <a:prstGeom prst="rect">
            <a:avLst/>
          </a:prstGeom>
        </p:spPr>
      </p:pic>
      <p:sp>
        <p:nvSpPr>
          <p:cNvPr id="9" name="TextBox 2">
            <a:extLst>
              <a:ext uri="{FF2B5EF4-FFF2-40B4-BE49-F238E27FC236}">
                <a16:creationId xmlns:a16="http://schemas.microsoft.com/office/drawing/2014/main" id="{4B5F45D4-26C2-F772-DB92-806695CC78FD}"/>
              </a:ext>
            </a:extLst>
          </p:cNvPr>
          <p:cNvSpPr txBox="1"/>
          <p:nvPr/>
        </p:nvSpPr>
        <p:spPr>
          <a:xfrm>
            <a:off x="549008" y="1217533"/>
            <a:ext cx="693486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Business Problem:</a:t>
            </a:r>
          </a:p>
          <a:p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Devices in extremely dirty, dusty or humid environments cause higher downtime &amp; higher operational costs.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Devices in clean room environments require minimal particulate matter and lower emissions.</a:t>
            </a: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D50EB38D-775A-0E48-B62F-771A729B39B7}"/>
              </a:ext>
            </a:extLst>
          </p:cNvPr>
          <p:cNvSpPr txBox="1"/>
          <p:nvPr/>
        </p:nvSpPr>
        <p:spPr>
          <a:xfrm>
            <a:off x="549008" y="2755408"/>
            <a:ext cx="802312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Business Requirement:</a:t>
            </a:r>
          </a:p>
          <a:p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Maintaining business continuity in areas that are environmentally challenging,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Protect devices from outside environment to keep device clean, operable and maintain uptime,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Protect clean room environment by minimizing device emissions into lab or environment,</a:t>
            </a:r>
          </a:p>
        </p:txBody>
      </p:sp>
      <p:sp>
        <p:nvSpPr>
          <p:cNvPr id="12" name="AutoShape 7">
            <a:extLst>
              <a:ext uri="{FF2B5EF4-FFF2-40B4-BE49-F238E27FC236}">
                <a16:creationId xmlns:a16="http://schemas.microsoft.com/office/drawing/2014/main" id="{F6A802A5-25A7-6614-059E-C7FAF6A3A6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276" y="271448"/>
            <a:ext cx="7145062" cy="548459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4D4D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3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SzPct val="7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SzPct val="75000"/>
              <a:buFont typeface="Xerox Sans" panose="02000000000000000000" pitchFamily="2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SzPct val="7500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en-US" sz="1800" dirty="0">
              <a:solidFill>
                <a:srgbClr val="2895D5"/>
              </a:solidFill>
              <a:latin typeface="Xerox Sans" panose="020000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634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242709" y="375455"/>
            <a:ext cx="5800240" cy="4661207"/>
          </a:xfrm>
        </p:spPr>
        <p:txBody>
          <a:bodyPr/>
          <a:lstStyle/>
          <a:p>
            <a:pPr lvl="1">
              <a:spcAft>
                <a:spcPts val="896"/>
              </a:spcAft>
            </a:pPr>
            <a:endParaRPr lang="nl-NL" sz="1350" b="1" dirty="0">
              <a:solidFill>
                <a:srgbClr val="0070C0"/>
              </a:solidFill>
            </a:endParaRPr>
          </a:p>
          <a:p>
            <a:pPr marL="0" lvl="1" indent="0">
              <a:spcAft>
                <a:spcPts val="896"/>
              </a:spcAft>
              <a:buNone/>
            </a:pPr>
            <a:r>
              <a:rPr lang="nl-NL" sz="1350" b="1" dirty="0">
                <a:solidFill>
                  <a:srgbClr val="0070C0"/>
                </a:solidFill>
              </a:rPr>
              <a:t>  </a:t>
            </a:r>
          </a:p>
          <a:p>
            <a:pPr marL="462666" lvl="2" indent="-256532">
              <a:spcAft>
                <a:spcPts val="896"/>
              </a:spcAft>
            </a:pPr>
            <a:endParaRPr lang="nl-NL" sz="1200" dirty="0">
              <a:solidFill>
                <a:srgbClr val="0070C0"/>
              </a:solidFill>
            </a:endParaRPr>
          </a:p>
          <a:p>
            <a:pPr marL="462666" lvl="2" indent="-256532">
              <a:spcAft>
                <a:spcPts val="896"/>
              </a:spcAft>
            </a:pPr>
            <a:endParaRPr lang="nl-NL" sz="1200" dirty="0">
              <a:solidFill>
                <a:srgbClr val="0070C0"/>
              </a:solidFill>
            </a:endParaRPr>
          </a:p>
          <a:p>
            <a:pPr marL="462666" lvl="2" indent="-256532">
              <a:spcAft>
                <a:spcPts val="896"/>
              </a:spcAft>
            </a:pPr>
            <a:endParaRPr lang="nl-NL" sz="1200" dirty="0">
              <a:solidFill>
                <a:srgbClr val="0070C0"/>
              </a:solidFill>
            </a:endParaRPr>
          </a:p>
          <a:p>
            <a:pPr marL="462666" lvl="2" indent="-256532">
              <a:spcAft>
                <a:spcPts val="896"/>
              </a:spcAft>
            </a:pP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E6D788-D838-4A33-A2F7-CDED90BC414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62DB28-06F0-45CA-8904-293EF433C7B4}" type="datetime1">
              <a:rPr lang="en-US">
                <a:solidFill>
                  <a:srgbClr val="FFFFFF"/>
                </a:solidFill>
                <a:latin typeface="Arial"/>
              </a:rPr>
              <a:pPr/>
              <a:t>2/21/2023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3" r="5411"/>
          <a:stretch/>
        </p:blipFill>
        <p:spPr>
          <a:xfrm rot="5400000">
            <a:off x="331780" y="3138142"/>
            <a:ext cx="1972410" cy="1793419"/>
          </a:xfrm>
          <a:prstGeom prst="rect">
            <a:avLst/>
          </a:prstGeom>
        </p:spPr>
      </p:pic>
      <p:pic>
        <p:nvPicPr>
          <p:cNvPr id="11" name="Afbeelding 21" descr="image011">
            <a:extLst>
              <a:ext uri="{FF2B5EF4-FFF2-40B4-BE49-F238E27FC236}">
                <a16:creationId xmlns:a16="http://schemas.microsoft.com/office/drawing/2014/main" id="{EEDDED61-1002-41D3-BEED-299ED6A17B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1"/>
          <a:stretch/>
        </p:blipFill>
        <p:spPr bwMode="auto">
          <a:xfrm>
            <a:off x="422337" y="978115"/>
            <a:ext cx="1793421" cy="197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5" r="11086"/>
          <a:stretch/>
        </p:blipFill>
        <p:spPr>
          <a:xfrm rot="10800000">
            <a:off x="3956744" y="980965"/>
            <a:ext cx="1899823" cy="19675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33459" y="3064178"/>
            <a:ext cx="1923108" cy="14423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215759" y="979686"/>
            <a:ext cx="169249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Development of an ergonomically, self contained ventilation DustCab for use in environmentally sensitive areas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40005" y="3069729"/>
            <a:ext cx="15013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Easy access for supplies &amp; service needs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73846" y="978115"/>
            <a:ext cx="16924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Easy to use and maintain solution designed for A3 and A4 MFP’s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73846" y="3070007"/>
            <a:ext cx="169249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Ventilation unit can be mounted either internally or externally for internal or external filtration.</a:t>
            </a:r>
          </a:p>
          <a:p>
            <a:endParaRPr lang="en-US" sz="1400" dirty="0"/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82D00996-D6F6-1A54-D46E-05207E4A88A3}"/>
              </a:ext>
            </a:extLst>
          </p:cNvPr>
          <p:cNvSpPr txBox="1"/>
          <p:nvPr/>
        </p:nvSpPr>
        <p:spPr>
          <a:xfrm>
            <a:off x="421277" y="235132"/>
            <a:ext cx="6611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DustCab Business Solution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861B027-5A01-00D3-2B0E-25CED89D65D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249" y="169455"/>
            <a:ext cx="1117266" cy="2105790"/>
          </a:xfrm>
          <a:prstGeom prst="rect">
            <a:avLst/>
          </a:prstGeom>
        </p:spPr>
      </p:pic>
      <p:sp>
        <p:nvSpPr>
          <p:cNvPr id="10" name="AutoShape 7">
            <a:extLst>
              <a:ext uri="{FF2B5EF4-FFF2-40B4-BE49-F238E27FC236}">
                <a16:creationId xmlns:a16="http://schemas.microsoft.com/office/drawing/2014/main" id="{DFC72A59-F4C1-4680-4D60-C8F453CFB6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276" y="271448"/>
            <a:ext cx="7145062" cy="548459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4D4D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3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SzPct val="7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SzPct val="75000"/>
              <a:buFont typeface="Xerox Sans" panose="02000000000000000000" pitchFamily="2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SzPct val="7500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en-US" sz="1800" dirty="0">
              <a:solidFill>
                <a:srgbClr val="2895D5"/>
              </a:solidFill>
              <a:latin typeface="Xerox Sans" panose="020000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294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1277" y="235132"/>
            <a:ext cx="8552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Introducing: The A3 DustCab</a:t>
            </a: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421276" y="271448"/>
            <a:ext cx="8278586" cy="548459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4D4D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3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SzPct val="7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SzPct val="75000"/>
              <a:buFont typeface="Xerox Sans" panose="02000000000000000000" pitchFamily="2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SzPct val="7500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en-US" sz="1800" dirty="0">
              <a:solidFill>
                <a:srgbClr val="2895D5"/>
              </a:solidFill>
              <a:latin typeface="Xerox Sans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8" name="Afbeelding 7" descr="Afbeelding met tekst, vloer, binnen, wit&#10;&#10;Automatisch gegenereerde beschrijving">
            <a:extLst>
              <a:ext uri="{FF2B5EF4-FFF2-40B4-BE49-F238E27FC236}">
                <a16:creationId xmlns:a16="http://schemas.microsoft.com/office/drawing/2014/main" id="{7702D046-D15D-4B6D-BC16-793ED9187B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366" y="1501140"/>
            <a:ext cx="1902522" cy="2537439"/>
          </a:xfrm>
          <a:prstGeom prst="rect">
            <a:avLst/>
          </a:prstGeom>
        </p:spPr>
      </p:pic>
      <p:pic>
        <p:nvPicPr>
          <p:cNvPr id="12" name="Afbeelding 11" descr="Afbeelding met tekst, vloer, binnen&#10;&#10;Automatisch gegenereerde beschrijving">
            <a:extLst>
              <a:ext uri="{FF2B5EF4-FFF2-40B4-BE49-F238E27FC236}">
                <a16:creationId xmlns:a16="http://schemas.microsoft.com/office/drawing/2014/main" id="{C8A4A7EC-F299-4695-9F77-A5E1661062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6" y="1501140"/>
            <a:ext cx="1902521" cy="2536957"/>
          </a:xfrm>
          <a:prstGeom prst="rect">
            <a:avLst/>
          </a:prstGeom>
        </p:spPr>
      </p:pic>
      <p:pic>
        <p:nvPicPr>
          <p:cNvPr id="14" name="Afbeelding 13" descr="Afbeelding met tekst&#10;&#10;Automatisch gegenereerde beschrijving">
            <a:extLst>
              <a:ext uri="{FF2B5EF4-FFF2-40B4-BE49-F238E27FC236}">
                <a16:creationId xmlns:a16="http://schemas.microsoft.com/office/drawing/2014/main" id="{DEFCAE66-5068-4213-90C9-412B559A61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407" y="1501140"/>
            <a:ext cx="1903290" cy="2537440"/>
          </a:xfrm>
          <a:prstGeom prst="rect">
            <a:avLst/>
          </a:prstGeom>
        </p:spPr>
      </p:pic>
      <p:pic>
        <p:nvPicPr>
          <p:cNvPr id="7" name="Afbeelding 6" descr="Afbeelding met vloer, binnen, leeg&#10;&#10;Automatisch gegenereerde beschrijving">
            <a:extLst>
              <a:ext uri="{FF2B5EF4-FFF2-40B4-BE49-F238E27FC236}">
                <a16:creationId xmlns:a16="http://schemas.microsoft.com/office/drawing/2014/main" id="{2B4CBDA4-DF77-BCBB-EC2A-6682673AC5A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49" t="6815" r="29671" b="14815"/>
          <a:stretch/>
        </p:blipFill>
        <p:spPr>
          <a:xfrm>
            <a:off x="6729448" y="1501140"/>
            <a:ext cx="1764840" cy="253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846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1277" y="235132"/>
            <a:ext cx="8552906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dirty="0">
                <a:latin typeface="Calibri Light"/>
                <a:ea typeface="Calibri Light"/>
                <a:cs typeface="Calibri Light"/>
              </a:rPr>
              <a:t>Introducing: The A4 DustCab</a:t>
            </a: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421276" y="271448"/>
            <a:ext cx="8278586" cy="548459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4D4D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3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SzPct val="7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SzPct val="75000"/>
              <a:buFont typeface="Xerox Sans" panose="02000000000000000000" pitchFamily="2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SzPct val="7500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en-US" sz="1800" dirty="0">
              <a:solidFill>
                <a:srgbClr val="2895D5"/>
              </a:solidFill>
              <a:latin typeface="Xerox Sans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3" name="Afbeelding 2" descr="Afbeelding met persoon, vloer, binnen, staand&#10;&#10;Automatisch gegenereerde beschrijving">
            <a:extLst>
              <a:ext uri="{FF2B5EF4-FFF2-40B4-BE49-F238E27FC236}">
                <a16:creationId xmlns:a16="http://schemas.microsoft.com/office/drawing/2014/main" id="{71174A73-299D-4DD3-9AAE-53CF5ED4F9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27" y="1770845"/>
            <a:ext cx="1922753" cy="2148055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05F08EAE-079F-4253-AEA0-EB37F6F67A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4" r="5753" b="4805"/>
          <a:stretch/>
        </p:blipFill>
        <p:spPr>
          <a:xfrm>
            <a:off x="2380638" y="1770845"/>
            <a:ext cx="2057582" cy="2148055"/>
          </a:xfrm>
          <a:prstGeom prst="rect">
            <a:avLst/>
          </a:prstGeom>
        </p:spPr>
      </p:pic>
      <p:pic>
        <p:nvPicPr>
          <p:cNvPr id="10" name="Afbeelding 9" descr="Afbeelding met tekst&#10;&#10;Automatisch gegenereerde beschrijving">
            <a:extLst>
              <a:ext uri="{FF2B5EF4-FFF2-40B4-BE49-F238E27FC236}">
                <a16:creationId xmlns:a16="http://schemas.microsoft.com/office/drawing/2014/main" id="{58DB9EFD-801A-4895-87BE-1B09BEB65A2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7" r="9961"/>
          <a:stretch/>
        </p:blipFill>
        <p:spPr>
          <a:xfrm>
            <a:off x="4524968" y="1770845"/>
            <a:ext cx="2057583" cy="2153460"/>
          </a:xfrm>
          <a:prstGeom prst="rect">
            <a:avLst/>
          </a:prstGeom>
        </p:spPr>
      </p:pic>
      <p:pic>
        <p:nvPicPr>
          <p:cNvPr id="13" name="Afbeelding 12" descr="Afbeelding met tekst, vloer, binnen&#10;&#10;Automatisch gegenereerde beschrijving">
            <a:extLst>
              <a:ext uri="{FF2B5EF4-FFF2-40B4-BE49-F238E27FC236}">
                <a16:creationId xmlns:a16="http://schemas.microsoft.com/office/drawing/2014/main" id="{374F6E75-5EB3-40C2-81F6-421F2D2DDFB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6" r="22051"/>
          <a:stretch/>
        </p:blipFill>
        <p:spPr>
          <a:xfrm>
            <a:off x="6677624" y="1755995"/>
            <a:ext cx="2114091" cy="216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164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1277" y="235132"/>
            <a:ext cx="8552906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dirty="0">
                <a:latin typeface="Calibri Light"/>
                <a:ea typeface="Calibri Light"/>
                <a:cs typeface="Calibri Light"/>
              </a:rPr>
              <a:t>Introducing: The Fan Unit</a:t>
            </a: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421276" y="271448"/>
            <a:ext cx="8278586" cy="548459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4D4D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ct val="3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SzPct val="75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SzPct val="75000"/>
              <a:buFont typeface="Xerox Sans" panose="02000000000000000000" pitchFamily="2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SzPct val="7500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75000"/>
              <a:buFont typeface="Xerox Sans" panose="02000000000000000000" pitchFamily="2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en-US" sz="1800" dirty="0">
              <a:solidFill>
                <a:srgbClr val="2895D5"/>
              </a:solidFill>
              <a:latin typeface="Xerox Sans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12" name="Afbeelding 11" descr="Afbeelding met tekst, kist&#10;&#10;Automatisch gegenereerde beschrijving">
            <a:extLst>
              <a:ext uri="{FF2B5EF4-FFF2-40B4-BE49-F238E27FC236}">
                <a16:creationId xmlns:a16="http://schemas.microsoft.com/office/drawing/2014/main" id="{0FC79E4B-1D0F-74F3-92AC-FEDB607A6E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88040" y="1867772"/>
            <a:ext cx="2335445" cy="1751584"/>
          </a:xfrm>
          <a:prstGeom prst="rect">
            <a:avLst/>
          </a:prstGeom>
        </p:spPr>
      </p:pic>
      <p:pic>
        <p:nvPicPr>
          <p:cNvPr id="15" name="Afbeelding 14" descr="Afbeelding met binnen&#10;&#10;Automatisch gegenereerde beschrijving">
            <a:extLst>
              <a:ext uri="{FF2B5EF4-FFF2-40B4-BE49-F238E27FC236}">
                <a16:creationId xmlns:a16="http://schemas.microsoft.com/office/drawing/2014/main" id="{29F1521C-069F-5983-6CCA-16EF238E27A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19886" y="1867773"/>
            <a:ext cx="2335445" cy="1751584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1C4F7745-7CA9-FD78-0714-65E63367AF3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51731" y="1867771"/>
            <a:ext cx="2335447" cy="1751585"/>
          </a:xfrm>
          <a:prstGeom prst="rect">
            <a:avLst/>
          </a:prstGeom>
        </p:spPr>
      </p:pic>
      <p:pic>
        <p:nvPicPr>
          <p:cNvPr id="19" name="Afbeelding 18" descr="Afbeelding met binnen&#10;&#10;Automatisch gegenereerde beschrijving">
            <a:extLst>
              <a:ext uri="{FF2B5EF4-FFF2-40B4-BE49-F238E27FC236}">
                <a16:creationId xmlns:a16="http://schemas.microsoft.com/office/drawing/2014/main" id="{2D5AB89F-3B8B-8787-8310-1A408A5DF07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6192" y="1867773"/>
            <a:ext cx="2335446" cy="175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613297"/>
      </p:ext>
    </p:extLst>
  </p:cSld>
  <p:clrMapOvr>
    <a:masterClrMapping/>
  </p:clrMapOvr>
</p:sld>
</file>

<file path=ppt/theme/theme1.xml><?xml version="1.0" encoding="utf-8"?>
<a:theme xmlns:a="http://schemas.openxmlformats.org/drawingml/2006/main" name="Xerox_16x9_Blue">
  <a:themeElements>
    <a:clrScheme name="Xerox 2020 - Black_Red40">
      <a:dk1>
        <a:srgbClr val="000000"/>
      </a:dk1>
      <a:lt1>
        <a:srgbClr val="FFFFFF"/>
      </a:lt1>
      <a:dk2>
        <a:srgbClr val="000000"/>
      </a:dk2>
      <a:lt2>
        <a:srgbClr val="D92231"/>
      </a:lt2>
      <a:accent1>
        <a:srgbClr val="2895D5"/>
      </a:accent1>
      <a:accent2>
        <a:srgbClr val="6DAF3C"/>
      </a:accent2>
      <a:accent3>
        <a:srgbClr val="E57500"/>
      </a:accent3>
      <a:accent4>
        <a:srgbClr val="9B2483"/>
      </a:accent4>
      <a:accent5>
        <a:srgbClr val="FC9F12"/>
      </a:accent5>
      <a:accent6>
        <a:srgbClr val="737373"/>
      </a:accent6>
      <a:hlink>
        <a:srgbClr val="E2393F"/>
      </a:hlink>
      <a:folHlink>
        <a:srgbClr val="E2393F"/>
      </a:folHlink>
    </a:clrScheme>
    <a:fontScheme name="Xerox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" id="{FD07BDD4-3547-0243-97C0-A11E811816DB}" vid="{B67DF6CC-5207-214E-8491-6B393171A87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Xerox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Xerox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</TotalTime>
  <Words>300</Words>
  <Application>Microsoft Office PowerPoint</Application>
  <PresentationFormat>On-screen Show (16:9)</PresentationFormat>
  <Paragraphs>61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 Light</vt:lpstr>
      <vt:lpstr>Xerox Sans</vt:lpstr>
      <vt:lpstr>Xerox_16x9_Blue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Xerox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VZ Dustcab presentation</dc:title>
  <dc:creator>Mike Schniedewind</dc:creator>
  <cp:lastModifiedBy>ART POST</cp:lastModifiedBy>
  <cp:revision>250</cp:revision>
  <cp:lastPrinted>2021-10-28T09:00:38Z</cp:lastPrinted>
  <dcterms:created xsi:type="dcterms:W3CDTF">2020-04-26T17:13:39Z</dcterms:created>
  <dcterms:modified xsi:type="dcterms:W3CDTF">2023-02-21T18:47:54Z</dcterms:modified>
</cp:coreProperties>
</file>